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2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60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Layouts/slideLayout5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13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Layouts/slideLayout48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Layouts/slideLayout49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Layouts/slideLayout5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Masters/slideMaster16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Layouts/slideLayout4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Layouts/slideLayout42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18.xml" ContentType="application/vnd.openxmlformats-officedocument.theme+xml"/>
  <Override PartName="/ppt/theme/theme5.xml" ContentType="application/vnd.openxmlformats-officedocument.theme+xml"/>
  <Override PartName="/ppt/theme/theme23.xml" ContentType="application/vnd.openxmlformats-officedocument.theme+xml"/>
  <Override PartName="/ppt/theme/theme15.xml" ContentType="application/vnd.openxmlformats-officedocument.theme+xml"/>
  <Override PartName="/ppt/theme/theme14.xml" ContentType="application/vnd.openxmlformats-officedocument.theme+xml"/>
  <Override PartName="/ppt/theme/theme13.xml" ContentType="application/vnd.openxmlformats-officedocument.theme+xml"/>
  <Override PartName="/ppt/theme/theme12.xml" ContentType="application/vnd.openxmlformats-officedocument.theme+xml"/>
  <Override PartName="/ppt/theme/theme22.xml" ContentType="application/vnd.openxmlformats-officedocument.theme+xml"/>
  <Override PartName="/ppt/theme/theme21.xml" ContentType="application/vnd.openxmlformats-officedocument.theme+xml"/>
  <Override PartName="/ppt/theme/theme17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16.xml" ContentType="application/vnd.openxmlformats-officedocument.theme+xml"/>
  <Override PartName="/ppt/theme/theme11.xml" ContentType="application/vnd.openxmlformats-officedocument.theme+xml"/>
  <Override PartName="/ppt/theme/theme4.xml" ContentType="application/vnd.openxmlformats-officedocument.theme+xml"/>
  <Override PartName="/ppt/theme/theme8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  <p:sldMasterId id="2147483797" r:id="rId2"/>
    <p:sldMasterId id="2147483800" r:id="rId3"/>
    <p:sldMasterId id="2147483803" r:id="rId4"/>
    <p:sldMasterId id="2147483806" r:id="rId5"/>
    <p:sldMasterId id="2147483811" r:id="rId6"/>
    <p:sldMasterId id="2147483821" r:id="rId7"/>
    <p:sldMasterId id="2147483824" r:id="rId8"/>
    <p:sldMasterId id="2147483829" r:id="rId9"/>
    <p:sldMasterId id="2147483833" r:id="rId10"/>
    <p:sldMasterId id="2147483837" r:id="rId11"/>
    <p:sldMasterId id="2147483841" r:id="rId12"/>
    <p:sldMasterId id="2147483845" r:id="rId13"/>
    <p:sldMasterId id="2147483849" r:id="rId14"/>
    <p:sldMasterId id="2147483853" r:id="rId15"/>
    <p:sldMasterId id="2147483857" r:id="rId16"/>
    <p:sldMasterId id="2147483861" r:id="rId17"/>
    <p:sldMasterId id="2147483865" r:id="rId18"/>
    <p:sldMasterId id="2147483868" r:id="rId19"/>
    <p:sldMasterId id="2147483872" r:id="rId20"/>
    <p:sldMasterId id="2147483877" r:id="rId21"/>
  </p:sldMasterIdLst>
  <p:notesMasterIdLst>
    <p:notesMasterId r:id="rId26"/>
  </p:notesMasterIdLst>
  <p:handoutMasterIdLst>
    <p:handoutMasterId r:id="rId27"/>
  </p:handoutMasterIdLst>
  <p:sldIdLst>
    <p:sldId id="291" r:id="rId22"/>
    <p:sldId id="775" r:id="rId23"/>
    <p:sldId id="754" r:id="rId24"/>
    <p:sldId id="532" r:id="rId25"/>
  </p:sldIdLst>
  <p:sldSz cx="9144000" cy="6858000" type="screen4x3"/>
  <p:notesSz cx="6797675" cy="9926638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lter Diniz" initials="VD" lastIdx="1" clrIdx="0"/>
  <p:cmAuthor id="1" name="J0424266" initials="J" lastIdx="1" clrIdx="1"/>
  <p:cmAuthor id="2" name="Javier Camarillo" initials="JCB" lastIdx="1" clrIdx="2"/>
  <p:cmAuthor id="3" name="Valter Diniz" initials="REN " lastIdx="3" clrIdx="3"/>
  <p:cmAuthor id="4" name="Izquierdo Fernandez, Paloma" initials="EN" lastIdx="4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2A4677"/>
    <a:srgbClr val="C29903"/>
    <a:srgbClr val="339966"/>
    <a:srgbClr val="98B0DB"/>
    <a:srgbClr val="969696"/>
    <a:srgbClr val="007AAE"/>
    <a:srgbClr val="4F81BD"/>
    <a:srgbClr val="FFFF9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93" autoAdjust="0"/>
    <p:restoredTop sz="86391" autoAdjust="0"/>
  </p:normalViewPr>
  <p:slideViewPr>
    <p:cSldViewPr showGuides="1">
      <p:cViewPr varScale="1">
        <p:scale>
          <a:sx n="92" d="100"/>
          <a:sy n="92" d="100"/>
        </p:scale>
        <p:origin x="1302" y="150"/>
      </p:cViewPr>
      <p:guideLst>
        <p:guide orient="horz" pos="2160"/>
        <p:guide pos="2925"/>
      </p:guideLst>
    </p:cSldViewPr>
  </p:slideViewPr>
  <p:outlineViewPr>
    <p:cViewPr>
      <p:scale>
        <a:sx n="33" d="100"/>
        <a:sy n="33" d="100"/>
      </p:scale>
      <p:origin x="0" y="258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61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customXml" Target="../customXml/item2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4.xml"/><Relationship Id="rId33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3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2.xml"/><Relationship Id="rId28" Type="http://schemas.openxmlformats.org/officeDocument/2006/relationships/commentAuthors" Target="commentAuthors.xml"/><Relationship Id="rId36" Type="http://schemas.openxmlformats.org/officeDocument/2006/relationships/customXml" Target="../customXml/item4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Master" Target="slideMasters/slideMaster8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algn="r"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algn="r"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fld id="{39C37C66-3E85-4E93-B1FA-9A57F855EA69}" type="slidenum">
              <a:rPr lang="de-AT"/>
              <a:pPr>
                <a:defRPr/>
              </a:pPr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698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7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 smtClean="0"/>
              <a:t>Klicken Sie, um die Formate des Vorlagentextes zu bearbeiten</a:t>
            </a:r>
          </a:p>
          <a:p>
            <a:pPr lvl="1"/>
            <a:r>
              <a:rPr lang="de-AT" noProof="0" smtClean="0"/>
              <a:t>Zweite Ebene</a:t>
            </a:r>
          </a:p>
          <a:p>
            <a:pPr lvl="2"/>
            <a:r>
              <a:rPr lang="de-AT" noProof="0" smtClean="0"/>
              <a:t>Dritte Ebene</a:t>
            </a:r>
          </a:p>
          <a:p>
            <a:pPr lvl="3"/>
            <a:r>
              <a:rPr lang="de-AT" noProof="0" smtClean="0"/>
              <a:t>Vierte Ebene</a:t>
            </a:r>
          </a:p>
          <a:p>
            <a:pPr lvl="4"/>
            <a:r>
              <a:rPr lang="de-AT" noProof="0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B9BD426E-5311-4DE4-B062-B5F88D8CE4CB}" type="slidenum">
              <a:rPr lang="de-AT"/>
              <a:pPr>
                <a:defRPr/>
              </a:pPr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300988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F9BF7E0-278B-42AB-A81A-A9FBE508E9BC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1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956337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F9BF7E0-278B-42AB-A81A-A9FBE508E9BC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2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156178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BD426E-5311-4DE4-B062-B5F88D8CE4CB}" type="slidenum">
              <a:rPr lang="de-AT" smtClean="0"/>
              <a:pPr>
                <a:defRPr/>
              </a:pPr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5456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BE84A35A-9394-4DD9-B3EE-3759B1DCCD17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4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685882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6" Type="http://schemas.openxmlformats.org/officeDocument/2006/relationships/image" Target="cid:image016.png@01CFFDC7.00300520" TargetMode="External"/><Relationship Id="rId5" Type="http://schemas.openxmlformats.org/officeDocument/2006/relationships/image" Target="../media/image4.gif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7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4.gif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8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4.gif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9.xml"/><Relationship Id="rId6" Type="http://schemas.openxmlformats.org/officeDocument/2006/relationships/image" Target="cid:image016.png@01CFFDC7.00300520" TargetMode="External"/><Relationship Id="rId5" Type="http://schemas.openxmlformats.org/officeDocument/2006/relationships/image" Target="../media/image4.gif"/><Relationship Id="rId4" Type="http://schemas.openxmlformats.org/officeDocument/2006/relationships/image" Target="../media/image6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0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Relationship Id="rId4" Type="http://schemas.openxmlformats.org/officeDocument/2006/relationships/image" Target="cid:image016.png@01CFFDC7.00300520" TargetMode="Externa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1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2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3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4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5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6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7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4.gif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8.xml"/><Relationship Id="rId5" Type="http://schemas.openxmlformats.org/officeDocument/2006/relationships/image" Target="../media/image15.png"/><Relationship Id="rId4" Type="http://schemas.openxmlformats.org/officeDocument/2006/relationships/image" Target="../media/image6.png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9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0.xml"/><Relationship Id="rId6" Type="http://schemas.openxmlformats.org/officeDocument/2006/relationships/image" Target="cid:image016.png@01CFFDC7.00300520" TargetMode="External"/><Relationship Id="rId5" Type="http://schemas.openxmlformats.org/officeDocument/2006/relationships/image" Target="../media/image4.gif"/><Relationship Id="rId4" Type="http://schemas.openxmlformats.org/officeDocument/2006/relationships/image" Target="../media/image6.png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1.xml"/><Relationship Id="rId6" Type="http://schemas.openxmlformats.org/officeDocument/2006/relationships/image" Target="cid:image016.png@01CFFDC7.00300520" TargetMode="External"/><Relationship Id="rId5" Type="http://schemas.openxmlformats.org/officeDocument/2006/relationships/image" Target="../media/image4.gif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cid:image016.png@01CFFDC7.00300520" TargetMode="External"/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5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4.gi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356" y="141116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994" y="1361452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10 Imagen" descr="TIGF"/>
          <p:cNvPicPr>
            <a:picLocks noChangeAspect="1"/>
          </p:cNvPicPr>
          <p:nvPr userDrawn="1"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3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07539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0749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kumimoji="0" lang="fr-FR" sz="4800" b="1" i="0" u="none" strike="noStrike" kern="1200" cap="none" spc="0" normalizeH="0" baseline="0" noProof="0" dirty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152400" dist="50800" dir="30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Frutiger LT Std 45 Light" pitchFamily="34" charset="0"/>
                <a:ea typeface="+mj-ea"/>
                <a:cs typeface="+mj-cs"/>
              </a:defRPr>
            </a:lvl1pPr>
          </a:lstStyle>
          <a:p>
            <a:pPr marL="12700" marR="0" lvl="0" indent="-127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4348" y="4143380"/>
            <a:ext cx="6400800" cy="4714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Frutiger LT Std 55 Roman"/>
                <a:ea typeface="+mn-ea"/>
                <a:cs typeface="+mn-cs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E69"/>
              </a:buClr>
              <a:buSzPct val="90000"/>
              <a:buFontTx/>
              <a:buNone/>
              <a:tabLst/>
              <a:defRPr/>
            </a:pPr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C950F-CB4B-47EE-9C03-87090FB7CDA2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11" hasCustomPrompt="1"/>
          </p:nvPr>
        </p:nvSpPr>
        <p:spPr>
          <a:xfrm>
            <a:off x="785786" y="5000636"/>
            <a:ext cx="4286280" cy="428628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Frutiger LT Std 55 Roman"/>
                <a:ea typeface="+mn-ea"/>
                <a:cs typeface="+mn-cs"/>
              </a:defRPr>
            </a:lvl1pPr>
            <a:lvl5pPr algn="l">
              <a:buNone/>
              <a:def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Frutiger LT Std 55 Roman"/>
                <a:ea typeface="+mn-ea"/>
                <a:cs typeface="+mn-cs"/>
              </a:defRPr>
            </a:lvl5pPr>
          </a:lstStyle>
          <a:p>
            <a:pPr lvl="0"/>
            <a:r>
              <a:rPr lang="fr-FR" dirty="0" smtClean="0"/>
              <a:t>Date de la présentation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8608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4348" y="1714488"/>
            <a:ext cx="7543800" cy="4114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ts val="30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ts val="400"/>
              </a:spcAft>
              <a:buBlip>
                <a:blip r:embed="rId2"/>
              </a:buBlip>
              <a:defRPr lang="fr-FR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ts val="300"/>
              </a:spcAft>
              <a:buFont typeface="Wingdings" pitchFamily="2" charset="2"/>
              <a:buChar char="Ø"/>
              <a:defRPr lang="fr-FR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20AC9-110D-41E8-BA94-4870B6070D56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382000" cy="1143000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1150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3109" y="2214555"/>
            <a:ext cx="5929354" cy="1357321"/>
          </a:xfrm>
        </p:spPr>
        <p:txBody>
          <a:bodyPr anchor="t"/>
          <a:lstStyle>
            <a:lvl1pPr marL="12700" indent="-12700"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fr-FR" sz="4800" b="1" dirty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152400" dist="50800" dir="30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ヒラギノ角ゴ Pro W3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7F9B0-8AEE-482C-958E-2E0C07F2F099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102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C99EF-0CD0-4418-B4DA-FBA4AEA18FBD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571472" y="1643050"/>
            <a:ext cx="4000528" cy="442915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ts val="30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ts val="400"/>
              </a:spcAft>
              <a:buBlip>
                <a:blip r:embed="rId2"/>
              </a:buBlip>
              <a:defRPr lang="fr-FR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ts val="300"/>
              </a:spcAft>
              <a:buFont typeface="Wingdings" pitchFamily="2" charset="2"/>
              <a:buChar char="Ø"/>
              <a:defRPr lang="fr-FR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1"/>
          </p:nvPr>
        </p:nvSpPr>
        <p:spPr>
          <a:xfrm>
            <a:off x="4714876" y="1643050"/>
            <a:ext cx="4000528" cy="442915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ts val="30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ts val="400"/>
              </a:spcAft>
              <a:buBlip>
                <a:blip r:embed="rId2"/>
              </a:buBlip>
              <a:defRPr lang="fr-FR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ts val="300"/>
              </a:spcAft>
              <a:buFont typeface="Wingdings" pitchFamily="2" charset="2"/>
              <a:buChar char="Ø"/>
              <a:defRPr lang="fr-FR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1738438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2350D-D0F7-4688-802B-7592882EDB49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6367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A8296-4DA9-4368-9894-DB93FDB474FA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9695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3CE68-1C93-439B-AF75-C50E8CF7F982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3307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1AD34-10EB-4D9D-87C8-462905D90107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 rot="5400000">
            <a:off x="2050259" y="-335803"/>
            <a:ext cx="5186358" cy="8429684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ts val="30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ts val="400"/>
              </a:spcAft>
              <a:buBlip>
                <a:blip r:embed="rId2"/>
              </a:buBlip>
              <a:defRPr lang="fr-FR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ts val="300"/>
              </a:spcAft>
              <a:buFont typeface="Wingdings" pitchFamily="2" charset="2"/>
              <a:buChar char="Ø"/>
              <a:defRPr lang="fr-FR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22220739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48450" y="457200"/>
            <a:ext cx="2114550" cy="5410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BF62A-6460-42E1-A36C-2463C7E905D4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 rot="5400000">
            <a:off x="500034" y="285728"/>
            <a:ext cx="5786478" cy="621510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ts val="30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ts val="400"/>
              </a:spcAft>
              <a:buBlip>
                <a:blip r:embed="rId2"/>
              </a:buBlip>
              <a:defRPr lang="fr-FR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ts val="300"/>
              </a:spcAft>
              <a:buFont typeface="Wingdings" pitchFamily="2" charset="2"/>
              <a:buChar char="Ø"/>
              <a:defRPr lang="fr-FR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3978519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7576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28890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282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8 Imagen" descr="TIGF"/>
          <p:cNvPicPr>
            <a:picLocks noChangeAspect="1"/>
          </p:cNvPicPr>
          <p:nvPr userDrawn="1"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09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85685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89244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282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8 Imagen" descr="TIGF"/>
          <p:cNvPicPr>
            <a:picLocks noChangeAspect="1"/>
          </p:cNvPicPr>
          <p:nvPr userDrawn="1"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09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76403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869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356" y="141116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994" y="1361452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10 Imagen" descr="TIGF"/>
          <p:cNvPicPr>
            <a:picLocks noChangeAspect="1"/>
          </p:cNvPicPr>
          <p:nvPr userDrawn="1"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3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84196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7034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 userDrawn="1"/>
        </p:nvSpPr>
        <p:spPr bwMode="auto">
          <a:xfrm>
            <a:off x="1379538" y="1260475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defTabSz="457200">
              <a:defRPr/>
            </a:pPr>
            <a:endParaRPr lang="en-US" sz="18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969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4085125397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97352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8 Imagen" descr="TIGF"/>
          <p:cNvPicPr>
            <a:picLocks noChangeAspect="1"/>
          </p:cNvPicPr>
          <p:nvPr userDrawn="1"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09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2794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949417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1248615535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5519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5371374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2097328841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1582751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4693992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738049665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3306384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855007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83929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1693589848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9006987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1825475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1506274524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288586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8625451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1474834494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780494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6955280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258439815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8682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53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8 Imagen" descr="TIGF"/>
          <p:cNvPicPr>
            <a:picLocks noChangeAspect="1"/>
          </p:cNvPicPr>
          <p:nvPr userDrawn="1"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247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18301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955310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9408479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4212" y="141116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850" y="1361452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229" y="1370119"/>
            <a:ext cx="3468687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0620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546154467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753469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095777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356" y="141116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994" y="1361452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10 Imagen" descr="TIGF"/>
          <p:cNvPicPr>
            <a:picLocks noChangeAspect="1"/>
          </p:cNvPicPr>
          <p:nvPr userDrawn="1"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3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03217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79768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689" y="1251919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567" y="1393307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739" y="1343599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10 Imagen" descr="TIGF"/>
          <p:cNvPicPr>
            <a:picLocks noChangeAspect="1"/>
          </p:cNvPicPr>
          <p:nvPr userDrawn="1"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2" descr="Inici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829" y="1421322"/>
            <a:ext cx="182880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5846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60527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5943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4212" y="141116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850" y="1361452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50926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pic>
        <p:nvPicPr>
          <p:cNvPr id="4" name="3 Imagen" descr="TIGF"/>
          <p:cNvPicPr>
            <a:picLocks noChangeAspect="1"/>
          </p:cNvPicPr>
          <p:nvPr userDrawn="1"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2" y="6237312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93866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282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8 Imagen" descr="TIGF"/>
          <p:cNvPicPr>
            <a:picLocks noChangeAspect="1"/>
          </p:cNvPicPr>
          <p:nvPr userDrawn="1"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09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68869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theme" Target="../theme/theme1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30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33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36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39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42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45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48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6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51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7.xml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theme" Target="../theme/theme18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56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cid:image016.png@01CFFDC7.00300520" TargetMode="External"/><Relationship Id="rId5" Type="http://schemas.openxmlformats.org/officeDocument/2006/relationships/image" Target="../media/image4.gif"/><Relationship Id="rId4" Type="http://schemas.openxmlformats.org/officeDocument/2006/relationships/image" Target="../media/image1.jpeg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theme" Target="../theme/theme20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theme" Target="../theme/theme21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9" Type="http://schemas.openxmlformats.org/officeDocument/2006/relationships/image" Target="../media/image1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7" Type="http://schemas.openxmlformats.org/officeDocument/2006/relationships/image" Target="cid:image016.png@01CFFDC7.00300520" TargetMode="Externa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gif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theme" Target="../theme/theme4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7" Type="http://schemas.openxmlformats.org/officeDocument/2006/relationships/image" Target="cid:image016.png@01CFFDC7.00300520" TargetMode="Externa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gif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9.jpe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8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11.jpe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10.jpe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7" Type="http://schemas.openxmlformats.org/officeDocument/2006/relationships/image" Target="cid:image016.png@01CFFDC7.00300520" TargetMode="Externa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4.gif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7" Type="http://schemas.openxmlformats.org/officeDocument/2006/relationships/image" Target="cid:image016.png@01CFFDC7.00300520" TargetMode="Externa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4.gif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1.jpeg"/><Relationship Id="rId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58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280" y="6256096"/>
            <a:ext cx="922548" cy="40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11 Imagen" descr="TIGF"/>
          <p:cNvPicPr>
            <a:picLocks noChangeAspect="1"/>
          </p:cNvPicPr>
          <p:nvPr userDrawn="1"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6262935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96" r:id="rId1"/>
    <p:sldLayoutId id="2147483795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93319C1A-50E2-4D6C-991C-CE234BC33556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918527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93319C1A-50E2-4D6C-991C-CE234BC33556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320120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0100B77F-C519-4222-B890-48E9B42E59D4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988436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0100B77F-C519-4222-B890-48E9B42E59D4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698788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0100B77F-C519-4222-B890-48E9B42E59D4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957931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0100B77F-C519-4222-B890-48E9B42E59D4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416470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0100B77F-C519-4222-B890-48E9B42E59D4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45493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0100B77F-C519-4222-B890-48E9B42E59D4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428967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58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280" y="6256096"/>
            <a:ext cx="922548" cy="40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2214" y="6256096"/>
            <a:ext cx="2185970" cy="36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258269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66" r:id="rId1"/>
    <p:sldLayoutId id="2147483867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D97A416E-FC53-4EC3-938D-0E937EAF593B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656882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8 Imagen" descr="TIGF"/>
          <p:cNvPicPr>
            <a:picLocks noChangeAspect="1"/>
          </p:cNvPicPr>
          <p:nvPr userDrawn="1"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228" y="6243466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511775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98" r:id="rId1"/>
    <p:sldLayoutId id="2147483799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58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280" y="6256096"/>
            <a:ext cx="922548" cy="40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11 Imagen" descr="TIGF"/>
          <p:cNvPicPr>
            <a:picLocks noChangeAspect="1"/>
          </p:cNvPicPr>
          <p:nvPr userDrawn="1"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6262935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589543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763" y="6256098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705" y="6225239"/>
            <a:ext cx="922548" cy="40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11 Imagen" descr="TIGF"/>
          <p:cNvPicPr>
            <a:picLocks noChangeAspect="1"/>
          </p:cNvPicPr>
          <p:nvPr userDrawn="1"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6266581"/>
            <a:ext cx="1020000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2" descr="Inicio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108" y="6204744"/>
            <a:ext cx="182880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368641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78" r:id="rId1"/>
    <p:sldLayoutId id="2147483879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9 Imagen" descr="TIGF"/>
          <p:cNvPicPr>
            <a:picLocks noChangeAspect="1"/>
          </p:cNvPicPr>
          <p:nvPr userDrawn="1"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2" y="6251078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609796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1" r:id="rId1"/>
    <p:sldLayoutId id="2147483802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58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280" y="6256096"/>
            <a:ext cx="922548" cy="40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12 Imagen" descr="TIGF"/>
          <p:cNvPicPr>
            <a:picLocks noChangeAspect="1"/>
          </p:cNvPicPr>
          <p:nvPr userDrawn="1"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2" y="6256097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277734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4" r:id="rId1"/>
    <p:sldLayoutId id="2147483805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9 Imagen" descr="TIGF"/>
          <p:cNvPicPr>
            <a:picLocks noChangeAspect="1"/>
          </p:cNvPicPr>
          <p:nvPr userDrawn="1"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4" y="6287450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672513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7" r:id="rId1"/>
    <p:sldLayoutId id="2147483808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et modifiez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604000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800" baseline="0">
                <a:latin typeface="+mn-lt"/>
                <a:ea typeface="ヒラギノ角ゴ Pro W3" pitchFamily="-128" charset="-128"/>
                <a:cs typeface="+mn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50A3E4B-80C8-461E-AC60-F4C994AD9D1B}" type="slidenum">
              <a:rPr lang="fr-FR" b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fr-FR" sz="900" b="0">
              <a:solidFill>
                <a:srgbClr val="000000"/>
              </a:solidFill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0" y="6578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fr-FR" sz="1800" b="0">
              <a:solidFill>
                <a:srgbClr val="000000"/>
              </a:solidFill>
              <a:latin typeface="GazdeFranceMedium" pitchFamily="-12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394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8" r:id="rId10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buBlip>
          <a:blip r:embed="rId13"/>
        </a:buBlip>
        <a:defRPr sz="3200">
          <a:solidFill>
            <a:schemeClr val="tx2"/>
          </a:solidFill>
          <a:latin typeface="+mj-lt"/>
          <a:ea typeface="+mj-ea"/>
          <a:cs typeface="ヒラギノ角ゴ Pro W3"/>
        </a:defRPr>
      </a:lvl1pPr>
      <a:lvl2pPr algn="l" rtl="0" eaLnBrk="0" fontAlgn="base" hangingPunct="0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  <a:cs typeface="ヒラギノ角ゴ Pro W3"/>
        </a:defRPr>
      </a:lvl2pPr>
      <a:lvl3pPr algn="l" rtl="0" eaLnBrk="0" fontAlgn="base" hangingPunct="0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  <a:cs typeface="ヒラギノ角ゴ Pro W3"/>
        </a:defRPr>
      </a:lvl3pPr>
      <a:lvl4pPr algn="l" rtl="0" eaLnBrk="0" fontAlgn="base" hangingPunct="0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  <a:cs typeface="ヒラギノ角ゴ Pro W3"/>
        </a:defRPr>
      </a:lvl4pPr>
      <a:lvl5pPr algn="l" rtl="0" eaLnBrk="0" fontAlgn="base" hangingPunct="0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  <a:cs typeface="ヒラギノ角ゴ Pro W3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chemeClr val="tx1"/>
          </a:solidFill>
          <a:latin typeface="+mn-lt"/>
          <a:ea typeface="+mn-ea"/>
          <a:cs typeface="ヒラギノ角ゴ Pro W3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ヒラギノ角ゴ Pro W3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ヒラギノ角ゴ Pro W3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ヒラギノ角ゴ Pro W3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  <a:cs typeface="ヒラギノ角ゴ Pro W3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9 Imagen" descr="TIGF"/>
          <p:cNvPicPr>
            <a:picLocks noChangeAspect="1"/>
          </p:cNvPicPr>
          <p:nvPr userDrawn="1"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2" y="6251078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211592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22" r:id="rId1"/>
    <p:sldLayoutId id="2147483823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9 Imagen" descr="TIGF"/>
          <p:cNvPicPr>
            <a:picLocks noChangeAspect="1"/>
          </p:cNvPicPr>
          <p:nvPr userDrawn="1"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2" y="6251078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426770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25" r:id="rId1"/>
    <p:sldLayoutId id="2147483826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653182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66578" y="5334000"/>
            <a:ext cx="4992688" cy="990600"/>
          </a:xfrm>
        </p:spPr>
        <p:txBody>
          <a:bodyPr/>
          <a:lstStyle/>
          <a:p>
            <a:pPr algn="ctr"/>
            <a:r>
              <a:rPr lang="en-US" sz="2000" dirty="0" smtClean="0"/>
              <a:t>39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IG meeting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</a:rPr>
              <a:t>4</a:t>
            </a:r>
            <a:r>
              <a:rPr lang="en-US" sz="2000" baseline="30000" dirty="0" smtClean="0">
                <a:solidFill>
                  <a:schemeClr val="tx2"/>
                </a:solidFill>
              </a:rPr>
              <a:t>th</a:t>
            </a:r>
            <a:r>
              <a:rPr lang="en-US" sz="2000" dirty="0" smtClean="0">
                <a:solidFill>
                  <a:schemeClr val="tx2"/>
                </a:solidFill>
              </a:rPr>
              <a:t> of October 2016</a:t>
            </a: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213420" y="2852936"/>
            <a:ext cx="8712968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571500" eaLnBrk="0" hangingPunct="0">
              <a:lnSpc>
                <a:spcPct val="120000"/>
              </a:lnSpc>
            </a:pPr>
            <a:r>
              <a:rPr lang="en-GB" sz="3200" dirty="0" err="1" smtClean="0"/>
              <a:t>Enagás</a:t>
            </a:r>
            <a:r>
              <a:rPr lang="en-GB" sz="3200" dirty="0" smtClean="0"/>
              <a:t>, </a:t>
            </a:r>
            <a:r>
              <a:rPr lang="en-GB" sz="3200" dirty="0" err="1" smtClean="0"/>
              <a:t>GRTgaz</a:t>
            </a:r>
            <a:r>
              <a:rPr lang="en-GB" sz="3200" dirty="0" smtClean="0"/>
              <a:t>, </a:t>
            </a:r>
            <a:r>
              <a:rPr lang="en-GB" sz="3200" dirty="0" err="1" smtClean="0"/>
              <a:t>Reganosa</a:t>
            </a:r>
            <a:r>
              <a:rPr lang="en-GB" sz="3200" dirty="0" smtClean="0"/>
              <a:t>, REN and TIGF</a:t>
            </a:r>
            <a:endParaRPr lang="en-GB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958850" y="3111227"/>
            <a:ext cx="72009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571500" eaLnBrk="0" hangingPunct="0">
              <a:lnSpc>
                <a:spcPct val="120000"/>
              </a:lnSpc>
            </a:pPr>
            <a:r>
              <a:rPr lang="en-US" sz="3200" dirty="0" smtClean="0">
                <a:solidFill>
                  <a:srgbClr val="2A4677"/>
                </a:solidFill>
              </a:rPr>
              <a:t>III. Balancing NC. Status of the implementation (TIGF)</a:t>
            </a:r>
            <a:endParaRPr lang="en-US" sz="3200" dirty="0">
              <a:solidFill>
                <a:srgbClr val="2A46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1058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CuadroTexto"/>
          <p:cNvSpPr txBox="1">
            <a:spLocks noChangeArrowheads="1"/>
          </p:cNvSpPr>
          <p:nvPr/>
        </p:nvSpPr>
        <p:spPr bwMode="auto">
          <a:xfrm>
            <a:off x="464245" y="1124744"/>
            <a:ext cx="8604448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Wingdings" panose="05000000000000000000" pitchFamily="2" charset="2"/>
              <a:buChar char="Ø"/>
              <a:defRPr/>
            </a:pP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Fully implemented since the 1</a:t>
            </a:r>
            <a:r>
              <a:rPr lang="en-US" altLang="es-ES" sz="1800" dirty="0" smtClean="0">
                <a:solidFill>
                  <a:srgbClr val="C29903"/>
                </a:solidFill>
                <a:latin typeface="Arial"/>
              </a:rPr>
              <a:t>st</a:t>
            </a: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 October 2015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Wingdings" panose="05000000000000000000" pitchFamily="2" charset="2"/>
              <a:buChar char="Ø"/>
              <a:defRPr/>
            </a:pPr>
            <a:endParaRPr lang="en-US" altLang="es-ES" sz="1800" baseline="0" dirty="0" smtClean="0">
              <a:solidFill>
                <a:srgbClr val="C29903"/>
              </a:solidFill>
              <a:latin typeface="Arial"/>
            </a:endParaRP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Wingdings" panose="05000000000000000000" pitchFamily="2" charset="2"/>
              <a:buChar char="Ø"/>
              <a:defRPr/>
            </a:pP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Recent </a:t>
            </a:r>
            <a:r>
              <a:rPr lang="en-US" altLang="es-ES" sz="1800" baseline="0" dirty="0">
                <a:solidFill>
                  <a:srgbClr val="C29903"/>
                </a:solidFill>
                <a:latin typeface="Arial"/>
              </a:rPr>
              <a:t>update </a:t>
            </a: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on Balancing, from 15/09/2016 CRE deliberation: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800" b="0" baseline="0" dirty="0" smtClean="0">
                <a:solidFill>
                  <a:srgbClr val="2A4677"/>
                </a:solidFill>
                <a:latin typeface="Arial"/>
              </a:rPr>
              <a:t>Change of the method of Intervention on gas market:</a:t>
            </a:r>
          </a:p>
          <a:p>
            <a:pPr marL="1028700" lvl="1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fr-FR" altLang="es-ES" sz="1400" b="0" baseline="0" dirty="0" err="1">
                <a:solidFill>
                  <a:srgbClr val="2A4677"/>
                </a:solidFill>
                <a:latin typeface="Arial"/>
              </a:rPr>
              <a:t>Adjustment</a:t>
            </a:r>
            <a:r>
              <a:rPr lang="fr-FR" altLang="es-ES" sz="1400" b="0" baseline="0" dirty="0">
                <a:solidFill>
                  <a:srgbClr val="2A4677"/>
                </a:solidFill>
                <a:latin typeface="Arial"/>
              </a:rPr>
              <a:t> of </a:t>
            </a:r>
            <a:r>
              <a:rPr lang="fr-FR" altLang="es-ES" sz="1400" b="0" baseline="0" dirty="0" err="1">
                <a:solidFill>
                  <a:srgbClr val="2A4677"/>
                </a:solidFill>
                <a:latin typeface="Arial"/>
              </a:rPr>
              <a:t>Purchases</a:t>
            </a:r>
            <a:r>
              <a:rPr lang="fr-FR" altLang="es-ES" sz="1400" b="0" baseline="0" dirty="0">
                <a:solidFill>
                  <a:srgbClr val="2A4677"/>
                </a:solidFill>
                <a:latin typeface="Arial"/>
              </a:rPr>
              <a:t>/Sales </a:t>
            </a:r>
            <a:r>
              <a:rPr lang="fr-FR" altLang="es-ES" sz="1400" b="0" baseline="0" dirty="0" err="1" smtClean="0">
                <a:solidFill>
                  <a:srgbClr val="2A4677"/>
                </a:solidFill>
                <a:latin typeface="Arial"/>
              </a:rPr>
              <a:t>threshold</a:t>
            </a:r>
            <a:r>
              <a:rPr lang="fr-FR" altLang="es-ES" sz="1400" b="0" baseline="0" dirty="0" smtClean="0">
                <a:solidFill>
                  <a:srgbClr val="2A4677"/>
                </a:solidFill>
                <a:latin typeface="Arial"/>
              </a:rPr>
              <a:t> </a:t>
            </a:r>
            <a:r>
              <a:rPr lang="fr-FR" altLang="es-ES" sz="1400" b="0" baseline="0" dirty="0">
                <a:solidFill>
                  <a:srgbClr val="2A4677"/>
                </a:solidFill>
                <a:latin typeface="Arial"/>
              </a:rPr>
              <a:t>values </a:t>
            </a:r>
            <a:r>
              <a:rPr lang="fr-FR" altLang="es-ES" sz="1400" b="0" baseline="0" dirty="0" err="1">
                <a:solidFill>
                  <a:srgbClr val="2A4677"/>
                </a:solidFill>
                <a:latin typeface="Arial"/>
              </a:rPr>
              <a:t>related</a:t>
            </a:r>
            <a:r>
              <a:rPr lang="fr-FR" altLang="es-ES" sz="1400" b="0" baseline="0" dirty="0">
                <a:solidFill>
                  <a:srgbClr val="2A4677"/>
                </a:solidFill>
                <a:latin typeface="Arial"/>
              </a:rPr>
              <a:t> to </a:t>
            </a:r>
            <a:r>
              <a:rPr lang="fr-FR" altLang="es-ES" sz="1400" b="0" baseline="0" dirty="0" err="1">
                <a:solidFill>
                  <a:srgbClr val="2A4677"/>
                </a:solidFill>
                <a:latin typeface="Arial"/>
              </a:rPr>
              <a:t>Balancing</a:t>
            </a:r>
            <a:r>
              <a:rPr lang="fr-FR" altLang="es-ES" sz="1400" b="0" baseline="0" dirty="0">
                <a:solidFill>
                  <a:srgbClr val="2A4677"/>
                </a:solidFill>
                <a:latin typeface="Arial"/>
              </a:rPr>
              <a:t> </a:t>
            </a:r>
            <a:r>
              <a:rPr lang="fr-FR" altLang="es-ES" sz="1400" b="0" baseline="0" dirty="0" smtClean="0">
                <a:solidFill>
                  <a:srgbClr val="2A4677"/>
                </a:solidFill>
                <a:latin typeface="Arial"/>
              </a:rPr>
              <a:t>Intervention </a:t>
            </a:r>
            <a:r>
              <a:rPr lang="en-US" altLang="es-ES" sz="1400" b="0" baseline="0" dirty="0">
                <a:solidFill>
                  <a:srgbClr val="2A4677"/>
                </a:solidFill>
                <a:latin typeface="Arial"/>
              </a:rPr>
              <a:t>– </a:t>
            </a:r>
            <a:r>
              <a:rPr lang="en-US" altLang="es-ES" sz="1400" b="0" baseline="0" dirty="0" smtClean="0">
                <a:solidFill>
                  <a:srgbClr val="2A4677"/>
                </a:solidFill>
                <a:latin typeface="Arial"/>
              </a:rPr>
              <a:t>01/10/2016</a:t>
            </a:r>
            <a:endParaRPr lang="fr-FR" altLang="es-ES" sz="1400" b="0" baseline="0" dirty="0">
              <a:solidFill>
                <a:srgbClr val="2A4677"/>
              </a:solidFill>
              <a:latin typeface="Arial"/>
            </a:endParaRPr>
          </a:p>
          <a:p>
            <a:pPr marL="1028700" lvl="1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400" b="0" baseline="0" dirty="0" smtClean="0">
                <a:solidFill>
                  <a:srgbClr val="2A4677"/>
                </a:solidFill>
                <a:latin typeface="Arial"/>
              </a:rPr>
              <a:t>Use of a Robot / </a:t>
            </a:r>
            <a:r>
              <a:rPr lang="en-US" altLang="es-ES" sz="1400" b="0" baseline="0" dirty="0" err="1" smtClean="0">
                <a:solidFill>
                  <a:srgbClr val="2A4677"/>
                </a:solidFill>
                <a:latin typeface="Arial"/>
              </a:rPr>
              <a:t>Powernext</a:t>
            </a:r>
            <a:r>
              <a:rPr lang="en-US" altLang="es-ES" sz="1400" b="0" baseline="0" dirty="0" smtClean="0">
                <a:solidFill>
                  <a:srgbClr val="2A4677"/>
                </a:solidFill>
                <a:latin typeface="Arial"/>
              </a:rPr>
              <a:t> (T1 2017)</a:t>
            </a:r>
          </a:p>
          <a:p>
            <a:pPr marL="1028700" lvl="1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400" b="0" baseline="0" dirty="0" smtClean="0">
                <a:solidFill>
                  <a:srgbClr val="2A4677"/>
                </a:solidFill>
                <a:latin typeface="Arial"/>
              </a:rPr>
              <a:t>Increase number of windows of Intervention (T1 2017)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800" b="0" baseline="0" dirty="0" smtClean="0">
                <a:solidFill>
                  <a:srgbClr val="2A4677"/>
                </a:solidFill>
                <a:latin typeface="Arial"/>
              </a:rPr>
              <a:t>A daily calculation of the Balancing repartition key inside the TRS (Trading Region South) – 01/10/2016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800" b="0" baseline="0" dirty="0" smtClean="0">
                <a:solidFill>
                  <a:srgbClr val="2A4677"/>
                </a:solidFill>
                <a:latin typeface="Arial"/>
              </a:rPr>
              <a:t>Adjustment of Payment Guarantee </a:t>
            </a:r>
            <a:r>
              <a:rPr lang="en-US" altLang="es-ES" sz="1800" b="0" baseline="0" dirty="0">
                <a:solidFill>
                  <a:srgbClr val="2A4677"/>
                </a:solidFill>
                <a:latin typeface="Arial"/>
              </a:rPr>
              <a:t>Level – </a:t>
            </a:r>
            <a:r>
              <a:rPr lang="en-US" altLang="es-ES" sz="1800" b="0" baseline="0" dirty="0" smtClean="0">
                <a:solidFill>
                  <a:srgbClr val="2A4677"/>
                </a:solidFill>
                <a:latin typeface="Arial"/>
              </a:rPr>
              <a:t>01/10/2016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800" b="0" baseline="0" dirty="0" smtClean="0">
                <a:solidFill>
                  <a:srgbClr val="2A4677"/>
                </a:solidFill>
                <a:latin typeface="Arial"/>
              </a:rPr>
              <a:t>A new Outstanding Balancing </a:t>
            </a:r>
            <a:r>
              <a:rPr lang="en-US" altLang="es-ES" sz="1800" b="0" baseline="0" dirty="0">
                <a:solidFill>
                  <a:srgbClr val="2A4677"/>
                </a:solidFill>
                <a:latin typeface="Arial"/>
              </a:rPr>
              <a:t>Indicator – </a:t>
            </a:r>
            <a:r>
              <a:rPr lang="en-US" altLang="es-ES" sz="1800" b="0" baseline="0" dirty="0" smtClean="0">
                <a:solidFill>
                  <a:srgbClr val="2A4677"/>
                </a:solidFill>
                <a:latin typeface="Arial"/>
              </a:rPr>
              <a:t>01/10/2016</a:t>
            </a:r>
            <a:endParaRPr lang="en-US" altLang="es-ES" sz="1800" b="0" baseline="0" dirty="0">
              <a:solidFill>
                <a:srgbClr val="2A4677"/>
              </a:solidFill>
              <a:latin typeface="Arial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00075" y="333375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800" dirty="0" smtClean="0">
                <a:solidFill>
                  <a:srgbClr val="2A4677"/>
                </a:solidFill>
              </a:rPr>
              <a:t>TIGF : Balancing NC – Status of implementation</a:t>
            </a:r>
            <a:endParaRPr lang="fr-FR" sz="2800" dirty="0">
              <a:solidFill>
                <a:srgbClr val="2A46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3076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67544" y="3350602"/>
            <a:ext cx="82924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sz="4400" b="0" dirty="0" smtClean="0"/>
              <a:t>Thank you</a:t>
            </a:r>
            <a:endParaRPr lang="en-US" sz="44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723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0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1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2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3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4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5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6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17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18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19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20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GRTgaz_modele_13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Frutiger 65 Bold"/>
        <a:ea typeface="ヒラギノ角ゴ Pro W3"/>
        <a:cs typeface=""/>
      </a:majorFont>
      <a:minorFont>
        <a:latin typeface="Frutiger 55 Roman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GazdeFranceMedium" pitchFamily="-128" charset="0"/>
            <a:ea typeface="ヒラギノ角ゴ Pro W3" pitchFamily="-1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GazdeFranceMedium" pitchFamily="-128" charset="0"/>
            <a:ea typeface="ヒラギノ角ゴ Pro W3" pitchFamily="-128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erDocumentName xmlns="ac641f6b-173f-4c37-93cf-ef61185cb29f">20161004_39th_IG_TSOs_Presentation_point III TIGF v2.pptx</AcerDocumentName>
    <_dlc_DocId xmlns="985daa2e-53d8-4475-82b8-9c7d25324e34">ACER-2016-42956</_dlc_DocId>
    <_dlc_DocIdUrl xmlns="985daa2e-53d8-4475-82b8-9c7d25324e34">
      <Url>https://extranet.acer.europa.eu/Events/39th-IG-Meeting/_layouts/DocIdRedir.aspx?ID=ACER-2016-42956</Url>
      <Description>ACER-2016-42956</Description>
    </_dlc_DocIdUrl>
    <ACER_Abstract xmlns="985daa2e-53d8-4475-82b8-9c7d25324e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7E87199659DD4F959ADD789D2F42C6" ma:contentTypeVersion="30" ma:contentTypeDescription="Create a new document." ma:contentTypeScope="" ma:versionID="4567697b2d3b6a35e5e33bc16731200c">
  <xsd:schema xmlns:xsd="http://www.w3.org/2001/XMLSchema" xmlns:xs="http://www.w3.org/2001/XMLSchema" xmlns:p="http://schemas.microsoft.com/office/2006/metadata/properties" xmlns:ns2="985daa2e-53d8-4475-82b8-9c7d25324e34" xmlns:ns3="ac641f6b-173f-4c37-93cf-ef61185cb29f" targetNamespace="http://schemas.microsoft.com/office/2006/metadata/properties" ma:root="true" ma:fieldsID="0944bd07dbc4e3182c340b09c37fbfbd" ns2:_="" ns3:_="">
    <xsd:import namespace="985daa2e-53d8-4475-82b8-9c7d25324e34"/>
    <xsd:import namespace="ac641f6b-173f-4c37-93cf-ef61185cb29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AcerDocumentName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2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641f6b-173f-4c37-93cf-ef61185cb29f" elementFormDefault="qualified">
    <xsd:import namespace="http://schemas.microsoft.com/office/2006/documentManagement/types"/>
    <xsd:import namespace="http://schemas.microsoft.com/office/infopath/2007/PartnerControls"/>
    <xsd:element name="AcerDocumentName" ma:index="11" nillable="true" ma:displayName="Document name" ma:hidden="true" ma:internalName="AcerDocument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Description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Props1.xml><?xml version="1.0" encoding="utf-8"?>
<ds:datastoreItem xmlns:ds="http://schemas.openxmlformats.org/officeDocument/2006/customXml" ds:itemID="{501E5F0A-3050-4056-ABED-3451DC1A1665}"/>
</file>

<file path=customXml/itemProps2.xml><?xml version="1.0" encoding="utf-8"?>
<ds:datastoreItem xmlns:ds="http://schemas.openxmlformats.org/officeDocument/2006/customXml" ds:itemID="{7F8D002F-40E6-4C94-AB00-2D35E629AAB0}"/>
</file>

<file path=customXml/itemProps3.xml><?xml version="1.0" encoding="utf-8"?>
<ds:datastoreItem xmlns:ds="http://schemas.openxmlformats.org/officeDocument/2006/customXml" ds:itemID="{B2EB6882-1079-4110-8FE4-3F58930A1569}"/>
</file>

<file path=customXml/itemProps4.xml><?xml version="1.0" encoding="utf-8"?>
<ds:datastoreItem xmlns:ds="http://schemas.openxmlformats.org/officeDocument/2006/customXml" ds:itemID="{58BADAAE-71D3-4D8D-B645-DBCAFEC19D6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16409</TotalTime>
  <Words>132</Words>
  <Application>Microsoft Office PowerPoint</Application>
  <PresentationFormat>Presentación en pantalla (4:3)</PresentationFormat>
  <Paragraphs>21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14</vt:i4>
      </vt:variant>
      <vt:variant>
        <vt:lpstr>Tema</vt:lpstr>
      </vt:variant>
      <vt:variant>
        <vt:i4>21</vt:i4>
      </vt:variant>
      <vt:variant>
        <vt:lpstr>Títulos de diapositiva</vt:lpstr>
      </vt:variant>
      <vt:variant>
        <vt:i4>4</vt:i4>
      </vt:variant>
    </vt:vector>
  </HeadingPairs>
  <TitlesOfParts>
    <vt:vector size="39" baseType="lpstr">
      <vt:lpstr>ＭＳ Ｐゴシック</vt:lpstr>
      <vt:lpstr>Arial</vt:lpstr>
      <vt:lpstr>Calibri</vt:lpstr>
      <vt:lpstr>Frutiger 55 Roman</vt:lpstr>
      <vt:lpstr>Frutiger 65 Bold</vt:lpstr>
      <vt:lpstr>Frutiger LT Std 45 Light</vt:lpstr>
      <vt:lpstr>Frutiger LT Std 55 Roman</vt:lpstr>
      <vt:lpstr>GazdeFranceMedium</vt:lpstr>
      <vt:lpstr>Symbol</vt:lpstr>
      <vt:lpstr>Times</vt:lpstr>
      <vt:lpstr>Times New Roman</vt:lpstr>
      <vt:lpstr>Verdana</vt:lpstr>
      <vt:lpstr>Wingdings</vt:lpstr>
      <vt:lpstr>ヒラギノ角ゴ Pro W3</vt:lpstr>
      <vt:lpstr>1_Vorlage Power Point</vt:lpstr>
      <vt:lpstr>2_Vorlage Power Point</vt:lpstr>
      <vt:lpstr>3_Vorlage Power Point</vt:lpstr>
      <vt:lpstr>4_Vorlage Power Point</vt:lpstr>
      <vt:lpstr>5_Vorlage Power Point</vt:lpstr>
      <vt:lpstr>GRTgaz_modele_13</vt:lpstr>
      <vt:lpstr>6_Vorlage Power Point</vt:lpstr>
      <vt:lpstr>7_Vorlage Power Point</vt:lpstr>
      <vt:lpstr>8_Vorlage Power Point</vt:lpstr>
      <vt:lpstr>9_Vorlage Power Point</vt:lpstr>
      <vt:lpstr>10_Vorlage Power Point</vt:lpstr>
      <vt:lpstr>11_Vorlage Power Point</vt:lpstr>
      <vt:lpstr>12_Vorlage Power Point</vt:lpstr>
      <vt:lpstr>13_Vorlage Power Point</vt:lpstr>
      <vt:lpstr>14_Vorlage Power Point</vt:lpstr>
      <vt:lpstr>15_Vorlage Power Point</vt:lpstr>
      <vt:lpstr>16_Vorlage Power Point</vt:lpstr>
      <vt:lpstr>17_Vorlage Power Point</vt:lpstr>
      <vt:lpstr>18_Vorlage Power Point</vt:lpstr>
      <vt:lpstr>19_Vorlage Power Point</vt:lpstr>
      <vt:lpstr>20_Vorlage Power Point</vt:lpstr>
      <vt:lpstr>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De Vicente Puente, Maria de los Angeles</dc:creator>
  <cp:lastModifiedBy>Alonso Borrego, Nuria</cp:lastModifiedBy>
  <cp:revision>1563</cp:revision>
  <cp:lastPrinted>2016-02-16T09:03:07Z</cp:lastPrinted>
  <dcterms:modified xsi:type="dcterms:W3CDTF">2016-09-30T08:02:47Z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0x010100367E87199659DD4F959ADD789D2F42C6</vt:lpwstr>
  </property>
  <property fmtid="{D5CDD505-2E9C-101B-9397-08002B2CF9AE}" pid="3" name="_dlc_DocIdItemGuid">
    <vt:lpwstr>84a51d6c-6cba-43ca-aed8-09942f3f51ef</vt:lpwstr>
  </property>
</Properties>
</file>